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70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80" r:id="rId12"/>
    <p:sldId id="282" r:id="rId13"/>
    <p:sldId id="28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243"/>
    <a:srgbClr val="EAEAEA"/>
    <a:srgbClr val="ED4E24"/>
    <a:srgbClr val="4D3040"/>
    <a:srgbClr val="00AEEF"/>
    <a:srgbClr val="008000"/>
    <a:srgbClr val="009900"/>
    <a:srgbClr val="160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8" autoAdjust="0"/>
    <p:restoredTop sz="99587" autoAdjust="0"/>
  </p:normalViewPr>
  <p:slideViewPr>
    <p:cSldViewPr snapToGrid="0" snapToObjects="1">
      <p:cViewPr varScale="1">
        <p:scale>
          <a:sx n="91" d="100"/>
          <a:sy n="91" d="100"/>
        </p:scale>
        <p:origin x="-122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3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2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5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9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2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9144000" cy="68836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246837" y="6292986"/>
            <a:ext cx="1905709" cy="4154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2400000" algn="t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88" y="6356274"/>
            <a:ext cx="1518175" cy="3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1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8220" y="4404083"/>
            <a:ext cx="4535786" cy="48888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1186" y="4431242"/>
            <a:ext cx="6400800" cy="55042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Community Update</a:t>
            </a:r>
            <a:endParaRPr lang="en-US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11" y="1522863"/>
            <a:ext cx="3376941" cy="29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555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50956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LMS Market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Sakai is not about market share</a:t>
            </a:r>
          </a:p>
          <a:p>
            <a:pPr lvl="1"/>
            <a:r>
              <a:rPr lang="en-US" dirty="0" smtClean="0"/>
              <a:t>5-6% of the US market</a:t>
            </a:r>
          </a:p>
          <a:p>
            <a:pPr lvl="1"/>
            <a:r>
              <a:rPr lang="en-US" dirty="0" smtClean="0"/>
              <a:t>8-10% of the international market</a:t>
            </a:r>
          </a:p>
          <a:p>
            <a:r>
              <a:rPr lang="en-US" dirty="0" smtClean="0"/>
              <a:t>Many schools still on old software</a:t>
            </a:r>
          </a:p>
          <a:p>
            <a:pPr lvl="1"/>
            <a:r>
              <a:rPr lang="en-US" dirty="0" smtClean="0"/>
              <a:t>Angel</a:t>
            </a:r>
          </a:p>
          <a:p>
            <a:pPr lvl="1"/>
            <a:r>
              <a:rPr lang="en-US" dirty="0" smtClean="0"/>
              <a:t>Pre Blackboard 9.0</a:t>
            </a:r>
          </a:p>
          <a:p>
            <a:r>
              <a:rPr lang="en-US" dirty="0" smtClean="0"/>
              <a:t>Commercial competition is intensifying</a:t>
            </a:r>
          </a:p>
          <a:p>
            <a:r>
              <a:rPr lang="en-US" dirty="0" smtClean="0"/>
              <a:t>Sakai is the safe, stable and low cost choice</a:t>
            </a:r>
            <a:endParaRPr lang="en-US" dirty="0"/>
          </a:p>
        </p:txBody>
      </p:sp>
      <p:pic>
        <p:nvPicPr>
          <p:cNvPr id="7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48919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506409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 Open Ecosystem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Standards</a:t>
            </a:r>
          </a:p>
          <a:p>
            <a:pPr lvl="1"/>
            <a:r>
              <a:rPr lang="en-US" dirty="0" smtClean="0"/>
              <a:t>IMS LTI 2.0, IMS LTI Services, Content Item, Content Repository, IMS Caliper, IMS CASA</a:t>
            </a:r>
          </a:p>
          <a:p>
            <a:r>
              <a:rPr lang="en-US" dirty="0" err="1" smtClean="0"/>
              <a:t>Apereo</a:t>
            </a:r>
            <a:r>
              <a:rPr lang="en-US" dirty="0" smtClean="0"/>
              <a:t> Open Analytics Initiative</a:t>
            </a:r>
          </a:p>
          <a:p>
            <a:r>
              <a:rPr lang="en-US" dirty="0" smtClean="0"/>
              <a:t>TSUGI Tool Building Environment</a:t>
            </a:r>
          </a:p>
          <a:p>
            <a:r>
              <a:rPr lang="en-US" dirty="0" err="1" smtClean="0"/>
              <a:t>Karuta</a:t>
            </a:r>
            <a:r>
              <a:rPr lang="en-US" dirty="0" smtClean="0"/>
              <a:t> Portfolio Project</a:t>
            </a:r>
          </a:p>
          <a:p>
            <a:r>
              <a:rPr lang="en-US" dirty="0" smtClean="0"/>
              <a:t>...</a:t>
            </a:r>
          </a:p>
        </p:txBody>
      </p:sp>
      <p:pic>
        <p:nvPicPr>
          <p:cNvPr id="7" name="Picture 6" descr="Untitled_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7" y="6006780"/>
            <a:ext cx="3286838" cy="728333"/>
          </a:xfrm>
          <a:prstGeom prst="rect">
            <a:avLst/>
          </a:prstGeom>
        </p:spPr>
      </p:pic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16" y="5983492"/>
            <a:ext cx="2894944" cy="7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85897" y="5188071"/>
            <a:ext cx="2652063" cy="52322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www.apereo.org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30099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506409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Even More Open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</p:txBody>
      </p:sp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5789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69758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Any Questions?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014-09-tattoo-right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5" y="2171070"/>
            <a:ext cx="4483634" cy="3348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3179" y="5807673"/>
            <a:ext cx="38473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www.sakaiproject.org</a:t>
            </a:r>
            <a:endParaRPr lang="en-US" sz="3200" dirty="0"/>
          </a:p>
        </p:txBody>
      </p:sp>
      <p:pic>
        <p:nvPicPr>
          <p:cNvPr id="8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59" y="1771569"/>
            <a:ext cx="2808801" cy="4213202"/>
          </a:xfrm>
          <a:prstGeom prst="rect">
            <a:avLst/>
          </a:prstGeom>
          <a:noFill/>
          <a:ln w="12700" cap="flat" cmpd="sng">
            <a:solidFill>
              <a:srgbClr val="B3F0F1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60800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Banner Year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7" y="1706819"/>
            <a:ext cx="8110305" cy="40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587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Core Values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Open Community</a:t>
            </a:r>
          </a:p>
          <a:p>
            <a:r>
              <a:rPr lang="en-US" dirty="0" smtClean="0"/>
              <a:t>Open Planning / Roadmap</a:t>
            </a:r>
          </a:p>
          <a:p>
            <a:endParaRPr lang="en-US" dirty="0" smtClean="0"/>
          </a:p>
          <a:p>
            <a:r>
              <a:rPr lang="en-US" dirty="0" smtClean="0"/>
              <a:t>Our "shareholders" are the adopters and users</a:t>
            </a:r>
          </a:p>
        </p:txBody>
      </p:sp>
      <p:pic>
        <p:nvPicPr>
          <p:cNvPr id="2" name="Picture 1" descr="Untitled_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5" y="5372992"/>
            <a:ext cx="5407540" cy="1198262"/>
          </a:xfrm>
          <a:prstGeom prst="rect">
            <a:avLst/>
          </a:prstGeom>
        </p:spPr>
      </p:pic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60" y="277614"/>
            <a:ext cx="2975632" cy="3054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85284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Leadership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Untitled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10" y="1600984"/>
            <a:ext cx="7409930" cy="44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89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Standards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Leading the way in cross-LMS interoperability</a:t>
            </a:r>
          </a:p>
          <a:p>
            <a:endParaRPr lang="en-US" dirty="0"/>
          </a:p>
          <a:p>
            <a:r>
              <a:rPr lang="en-US" dirty="0" smtClean="0"/>
              <a:t>Helped found of major IMS Standards</a:t>
            </a:r>
          </a:p>
          <a:p>
            <a:pPr lvl="1"/>
            <a:r>
              <a:rPr lang="en-US" dirty="0" smtClean="0"/>
              <a:t>Learning Tools Interoperability (IMS LTI)</a:t>
            </a:r>
          </a:p>
          <a:p>
            <a:pPr lvl="1"/>
            <a:r>
              <a:rPr lang="en-US" dirty="0" smtClean="0"/>
              <a:t>Common Cartridge (IMS CC)</a:t>
            </a:r>
          </a:p>
          <a:p>
            <a:pPr lvl="1"/>
            <a:endParaRPr lang="en-US" dirty="0"/>
          </a:p>
          <a:p>
            <a:r>
              <a:rPr lang="en-US" dirty="0" smtClean="0"/>
              <a:t>First to ship most IMS standards</a:t>
            </a:r>
          </a:p>
          <a:p>
            <a:pPr lvl="1"/>
            <a:r>
              <a:rPr lang="en-US" dirty="0" smtClean="0"/>
              <a:t>Most recently IMS LTI 2.0 in Sakai 10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33" y="448442"/>
            <a:ext cx="33496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3950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Decade of Innovation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800" dirty="0"/>
              <a:t>Sakai 2.9 – Summer 2013</a:t>
            </a:r>
          </a:p>
          <a:p>
            <a:pPr lvl="1"/>
            <a:r>
              <a:rPr lang="en-US" dirty="0"/>
              <a:t>Best in class course navigation</a:t>
            </a:r>
          </a:p>
          <a:p>
            <a:pPr lvl="1"/>
            <a:r>
              <a:rPr lang="en-US" dirty="0"/>
              <a:t>Best in class Lesson Builder (Last major feature)</a:t>
            </a:r>
          </a:p>
          <a:p>
            <a:r>
              <a:rPr lang="en-US" sz="2800" dirty="0"/>
              <a:t>Sakai 10 – Summer 2014</a:t>
            </a:r>
          </a:p>
          <a:p>
            <a:pPr lvl="1"/>
            <a:r>
              <a:rPr lang="en-US" dirty="0"/>
              <a:t>Improve cost of cloud hosting</a:t>
            </a:r>
          </a:p>
          <a:p>
            <a:pPr lvl="1"/>
            <a:r>
              <a:rPr lang="en-US" dirty="0"/>
              <a:t>UI Improvements / MOOC Influence</a:t>
            </a:r>
          </a:p>
          <a:p>
            <a:r>
              <a:rPr lang="en-US" sz="2800" dirty="0"/>
              <a:t>Sakai 11 – Summer 2015</a:t>
            </a:r>
          </a:p>
          <a:p>
            <a:pPr lvl="1"/>
            <a:r>
              <a:rPr lang="en-US" dirty="0"/>
              <a:t>Responsive design throughout</a:t>
            </a:r>
          </a:p>
          <a:p>
            <a:pPr lvl="1"/>
            <a:r>
              <a:rPr lang="en-US" dirty="0"/>
              <a:t>UI Surprise and Delight</a:t>
            </a:r>
          </a:p>
        </p:txBody>
      </p:sp>
      <p:pic>
        <p:nvPicPr>
          <p:cNvPr id="2" name="Picture 1" descr="sakai-logo-big-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77" y="393822"/>
            <a:ext cx="1767386" cy="11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0176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10 (partial List)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sz="2800" dirty="0" smtClean="0"/>
              <a:t>Peer Grading Assignments</a:t>
            </a:r>
          </a:p>
          <a:p>
            <a:r>
              <a:rPr lang="en-US" sz="2800" dirty="0"/>
              <a:t>Group </a:t>
            </a:r>
            <a:r>
              <a:rPr lang="en-US" sz="2800" dirty="0" smtClean="0"/>
              <a:t>Assignments</a:t>
            </a:r>
          </a:p>
          <a:p>
            <a:r>
              <a:rPr lang="en-US" sz="2800" dirty="0" smtClean="0"/>
              <a:t>Help Improvements</a:t>
            </a:r>
          </a:p>
          <a:p>
            <a:r>
              <a:rPr lang="en-US" sz="2800" dirty="0" smtClean="0"/>
              <a:t>Forums "MOOC-like"</a:t>
            </a:r>
          </a:p>
          <a:p>
            <a:r>
              <a:rPr lang="en-US" sz="2800" dirty="0" smtClean="0"/>
              <a:t>Test and Quizzes – All HTML5 recorder</a:t>
            </a:r>
          </a:p>
          <a:p>
            <a:r>
              <a:rPr lang="en-US" sz="2800" dirty="0" smtClean="0"/>
              <a:t>Syllabus Improvements</a:t>
            </a:r>
          </a:p>
          <a:p>
            <a:r>
              <a:rPr lang="en-US" sz="2800" dirty="0" smtClean="0"/>
              <a:t>Improved messaging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/>
              <a:t>Lesson Builder</a:t>
            </a:r>
          </a:p>
          <a:p>
            <a:pPr lvl="1"/>
            <a:r>
              <a:rPr lang="en-US" smtClean="0"/>
              <a:t>Peer rubrics</a:t>
            </a:r>
          </a:p>
          <a:p>
            <a:pPr lvl="1"/>
            <a:r>
              <a:rPr lang="en-US" smtClean="0"/>
              <a:t>Polls</a:t>
            </a:r>
          </a:p>
          <a:p>
            <a:r>
              <a:rPr lang="en-US" sz="2800" smtClean="0"/>
              <a:t>Rich Text Editor</a:t>
            </a:r>
          </a:p>
          <a:p>
            <a:pPr lvl="1"/>
            <a:r>
              <a:rPr lang="en-US" smtClean="0"/>
              <a:t>Audio record HTML5</a:t>
            </a:r>
          </a:p>
          <a:p>
            <a:pPr lvl="1"/>
            <a:r>
              <a:rPr lang="en-US" smtClean="0"/>
              <a:t>Accessible (ARIA)</a:t>
            </a:r>
          </a:p>
          <a:p>
            <a:pPr lvl="1"/>
            <a:r>
              <a:rPr lang="en-US" smtClean="0"/>
              <a:t>MathML</a:t>
            </a:r>
          </a:p>
          <a:p>
            <a:r>
              <a:rPr lang="en-US" sz="2800" smtClean="0"/>
              <a:t>Grade Book Extra Credit</a:t>
            </a:r>
          </a:p>
          <a:p>
            <a:r>
              <a:rPr lang="en-US" sz="2800" smtClean="0"/>
              <a:t>Drag/Drop Upload</a:t>
            </a:r>
            <a:endParaRPr lang="en-US" sz="2800" dirty="0"/>
          </a:p>
        </p:txBody>
      </p:sp>
      <p:pic>
        <p:nvPicPr>
          <p:cNvPr id="10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32" y="142710"/>
            <a:ext cx="1420045" cy="145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8277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81314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11 – Bold Innovation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Screenshot 2014-09-26 11.11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" y="1675471"/>
            <a:ext cx="6540939" cy="3733058"/>
          </a:xfrm>
          <a:prstGeom prst="rect">
            <a:avLst/>
          </a:prstGeom>
        </p:spPr>
      </p:pic>
      <p:pic>
        <p:nvPicPr>
          <p:cNvPr id="10" name="Picture 9" descr="Screenshot 2014-09-26 11.06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0"/>
          <a:stretch/>
        </p:blipFill>
        <p:spPr>
          <a:xfrm>
            <a:off x="5827356" y="2448212"/>
            <a:ext cx="2635310" cy="36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810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81314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11 – User Centered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SIIG info for Sakai 10-11 Webin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" y="1540976"/>
            <a:ext cx="7974756" cy="44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976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278</Words>
  <Application>Microsoft Macintosh PowerPoint</Application>
  <PresentationFormat>On-screen Show (4:3)</PresentationFormat>
  <Paragraphs>68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Longsight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Wallace</dc:creator>
  <cp:lastModifiedBy>Charles Severance</cp:lastModifiedBy>
  <cp:revision>158</cp:revision>
  <dcterms:created xsi:type="dcterms:W3CDTF">2014-01-23T19:01:53Z</dcterms:created>
  <dcterms:modified xsi:type="dcterms:W3CDTF">2015-02-04T08:39:47Z</dcterms:modified>
</cp:coreProperties>
</file>